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7490400" cx="41148000"/>
  <p:notesSz cx="6858000" cy="9144000"/>
  <p:embeddedFontLst>
    <p:embeddedFont>
      <p:font typeface="Alegreya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1808">
          <p15:clr>
            <a:srgbClr val="A4A3A4"/>
          </p15:clr>
        </p15:guide>
        <p15:guide id="2" pos="24479">
          <p15:clr>
            <a:srgbClr val="A4A3A4"/>
          </p15:clr>
        </p15:guide>
        <p15:guide id="3" pos="283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1808" orient="horz"/>
        <p:guide pos="24479"/>
        <p:guide pos="283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0" Type="http://schemas.openxmlformats.org/officeDocument/2006/relationships/font" Target="fonts/Alegreya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Alegreya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Alegreya-regular.fntdata"/><Relationship Id="rId8" Type="http://schemas.openxmlformats.org/officeDocument/2006/relationships/font" Target="fonts/Alegrey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47538" y="685800"/>
            <a:ext cx="3763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edd878f3e_0_960:notes"/>
          <p:cNvSpPr/>
          <p:nvPr>
            <p:ph idx="2" type="sldImg"/>
          </p:nvPr>
        </p:nvSpPr>
        <p:spPr>
          <a:xfrm>
            <a:off x="1547538" y="685800"/>
            <a:ext cx="3763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edd878f3e_0_9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402688" y="5427124"/>
            <a:ext cx="38342700" cy="14961300"/>
          </a:xfrm>
          <a:prstGeom prst="rect">
            <a:avLst/>
          </a:prstGeom>
        </p:spPr>
        <p:txBody>
          <a:bodyPr anchorCtr="0" anchor="b" bIns="468100" lIns="468100" spcFirstLastPara="1" rIns="468100" wrap="square" tIns="468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26600"/>
              <a:buNone/>
              <a:defRPr sz="2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402650" y="20657622"/>
            <a:ext cx="38342700" cy="57771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1402650" y="8062422"/>
            <a:ext cx="38342700" cy="14311500"/>
          </a:xfrm>
          <a:prstGeom prst="rect">
            <a:avLst/>
          </a:prstGeom>
        </p:spPr>
        <p:txBody>
          <a:bodyPr anchorCtr="0" anchor="b" bIns="468100" lIns="468100" spcFirstLastPara="1" rIns="468100" wrap="square" tIns="468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2pPr>
            <a:lvl3pPr lvl="2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3pPr>
            <a:lvl4pPr lvl="3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4pPr>
            <a:lvl5pPr lvl="4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5pPr>
            <a:lvl6pPr lvl="5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6pPr>
            <a:lvl7pPr lvl="6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7pPr>
            <a:lvl8pPr lvl="7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8pPr>
            <a:lvl9pPr lvl="8" algn="ctr">
              <a:spcBef>
                <a:spcPts val="0"/>
              </a:spcBef>
              <a:spcAft>
                <a:spcPts val="0"/>
              </a:spcAft>
              <a:buSzPts val="61500"/>
              <a:buNone/>
              <a:defRPr sz="615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1402650" y="22976218"/>
            <a:ext cx="38342700" cy="94812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812800" lvl="0" marL="457200" algn="ctr">
              <a:spcBef>
                <a:spcPts val="0"/>
              </a:spcBef>
              <a:spcAft>
                <a:spcPts val="0"/>
              </a:spcAft>
              <a:buSzPts val="9200"/>
              <a:buChar char="●"/>
              <a:defRPr/>
            </a:lvl1pPr>
            <a:lvl2pPr indent="-685800" lvl="1" marL="914400" algn="ctr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2pPr>
            <a:lvl3pPr indent="-685800" lvl="2" marL="1371600" algn="ctr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3pPr>
            <a:lvl4pPr indent="-685800" lvl="3" marL="1828800" algn="ctr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4pPr>
            <a:lvl5pPr indent="-685800" lvl="4" marL="2286000" algn="ctr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5pPr>
            <a:lvl6pPr indent="-685800" lvl="5" marL="2743200" algn="ctr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6pPr>
            <a:lvl7pPr indent="-685800" lvl="6" marL="3200400" algn="ctr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7pPr>
            <a:lvl8pPr indent="-685800" lvl="7" marL="3657600" algn="ctr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8pPr>
            <a:lvl9pPr indent="-685800" lvl="8" marL="4114800" algn="ctr">
              <a:spcBef>
                <a:spcPts val="8200"/>
              </a:spcBef>
              <a:spcAft>
                <a:spcPts val="8200"/>
              </a:spcAft>
              <a:buSzPts val="72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1402650" y="15677307"/>
            <a:ext cx="38342700" cy="61356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500"/>
              <a:buNone/>
              <a:defRPr sz="18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1402650" y="3243738"/>
            <a:ext cx="38342700" cy="4174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402650" y="8400262"/>
            <a:ext cx="38342700" cy="24901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812800" lvl="0" marL="457200">
              <a:spcBef>
                <a:spcPts val="0"/>
              </a:spcBef>
              <a:spcAft>
                <a:spcPts val="0"/>
              </a:spcAft>
              <a:buSzPts val="9200"/>
              <a:buChar char="●"/>
              <a:defRPr/>
            </a:lvl1pPr>
            <a:lvl2pPr indent="-685800" lvl="1" marL="9144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2pPr>
            <a:lvl3pPr indent="-685800" lvl="2" marL="1371600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3pPr>
            <a:lvl4pPr indent="-685800" lvl="3" marL="1828800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4pPr>
            <a:lvl5pPr indent="-685800" lvl="4" marL="22860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5pPr>
            <a:lvl6pPr indent="-685800" lvl="5" marL="2743200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6pPr>
            <a:lvl7pPr indent="-685800" lvl="6" marL="3200400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7pPr>
            <a:lvl8pPr indent="-685800" lvl="7" marL="36576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8pPr>
            <a:lvl9pPr indent="-685800" lvl="8" marL="4114800">
              <a:spcBef>
                <a:spcPts val="8200"/>
              </a:spcBef>
              <a:spcAft>
                <a:spcPts val="8200"/>
              </a:spcAft>
              <a:buSzPts val="72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1402650" y="3243738"/>
            <a:ext cx="38342700" cy="4174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1402650" y="8400262"/>
            <a:ext cx="17999400" cy="24901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685800" lvl="0" marL="457200">
              <a:spcBef>
                <a:spcPts val="0"/>
              </a:spcBef>
              <a:spcAft>
                <a:spcPts val="0"/>
              </a:spcAft>
              <a:buSzPts val="7200"/>
              <a:buChar char="●"/>
              <a:defRPr sz="7200"/>
            </a:lvl1pPr>
            <a:lvl2pPr indent="-622300" lvl="1" marL="9144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2pPr>
            <a:lvl3pPr indent="-622300" lvl="2" marL="13716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3pPr>
            <a:lvl4pPr indent="-622300" lvl="3" marL="18288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4pPr>
            <a:lvl5pPr indent="-622300" lvl="4" marL="22860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5pPr>
            <a:lvl6pPr indent="-622300" lvl="5" marL="27432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6pPr>
            <a:lvl7pPr indent="-622300" lvl="6" marL="32004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7pPr>
            <a:lvl8pPr indent="-622300" lvl="7" marL="36576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8pPr>
            <a:lvl9pPr indent="-622300" lvl="8" marL="4114800">
              <a:spcBef>
                <a:spcPts val="8200"/>
              </a:spcBef>
              <a:spcAft>
                <a:spcPts val="8200"/>
              </a:spcAft>
              <a:buSzPts val="6200"/>
              <a:buChar char="■"/>
              <a:defRPr sz="6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21745800" y="8400262"/>
            <a:ext cx="17999400" cy="24901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685800" lvl="0" marL="457200">
              <a:spcBef>
                <a:spcPts val="0"/>
              </a:spcBef>
              <a:spcAft>
                <a:spcPts val="0"/>
              </a:spcAft>
              <a:buSzPts val="7200"/>
              <a:buChar char="●"/>
              <a:defRPr sz="7200"/>
            </a:lvl1pPr>
            <a:lvl2pPr indent="-622300" lvl="1" marL="9144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2pPr>
            <a:lvl3pPr indent="-622300" lvl="2" marL="13716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3pPr>
            <a:lvl4pPr indent="-622300" lvl="3" marL="18288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4pPr>
            <a:lvl5pPr indent="-622300" lvl="4" marL="22860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5pPr>
            <a:lvl6pPr indent="-622300" lvl="5" marL="27432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6pPr>
            <a:lvl7pPr indent="-622300" lvl="6" marL="32004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7pPr>
            <a:lvl8pPr indent="-622300" lvl="7" marL="36576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8pPr>
            <a:lvl9pPr indent="-622300" lvl="8" marL="4114800">
              <a:spcBef>
                <a:spcPts val="8200"/>
              </a:spcBef>
              <a:spcAft>
                <a:spcPts val="8200"/>
              </a:spcAft>
              <a:buSzPts val="6200"/>
              <a:buChar char="■"/>
              <a:defRPr sz="6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1402650" y="3243738"/>
            <a:ext cx="38342700" cy="41745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1402650" y="4049707"/>
            <a:ext cx="12636000" cy="5508300"/>
          </a:xfrm>
          <a:prstGeom prst="rect">
            <a:avLst/>
          </a:prstGeom>
        </p:spPr>
        <p:txBody>
          <a:bodyPr anchorCtr="0" anchor="b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1pPr>
            <a:lvl2pPr lvl="1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2pPr>
            <a:lvl3pPr lvl="2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3pPr>
            <a:lvl4pPr lvl="3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4pPr>
            <a:lvl5pPr lvl="4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5pPr>
            <a:lvl6pPr lvl="5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6pPr>
            <a:lvl7pPr lvl="6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7pPr>
            <a:lvl8pPr lvl="7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8pPr>
            <a:lvl9pPr lvl="8">
              <a:spcBef>
                <a:spcPts val="0"/>
              </a:spcBef>
              <a:spcAft>
                <a:spcPts val="0"/>
              </a:spcAft>
              <a:buSzPts val="12300"/>
              <a:buNone/>
              <a:defRPr sz="123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1402650" y="10128640"/>
            <a:ext cx="12636000" cy="231744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622300" lvl="0" marL="457200">
              <a:spcBef>
                <a:spcPts val="0"/>
              </a:spcBef>
              <a:spcAft>
                <a:spcPts val="0"/>
              </a:spcAft>
              <a:buSzPts val="6200"/>
              <a:buChar char="●"/>
              <a:defRPr sz="6200"/>
            </a:lvl1pPr>
            <a:lvl2pPr indent="-622300" lvl="1" marL="9144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2pPr>
            <a:lvl3pPr indent="-622300" lvl="2" marL="13716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3pPr>
            <a:lvl4pPr indent="-622300" lvl="3" marL="18288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4pPr>
            <a:lvl5pPr indent="-622300" lvl="4" marL="22860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5pPr>
            <a:lvl6pPr indent="-622300" lvl="5" marL="2743200">
              <a:spcBef>
                <a:spcPts val="8200"/>
              </a:spcBef>
              <a:spcAft>
                <a:spcPts val="0"/>
              </a:spcAft>
              <a:buSzPts val="6200"/>
              <a:buChar char="■"/>
              <a:defRPr sz="6200"/>
            </a:lvl6pPr>
            <a:lvl7pPr indent="-622300" lvl="6" marL="3200400">
              <a:spcBef>
                <a:spcPts val="8200"/>
              </a:spcBef>
              <a:spcAft>
                <a:spcPts val="0"/>
              </a:spcAft>
              <a:buSzPts val="6200"/>
              <a:buChar char="●"/>
              <a:defRPr sz="6200"/>
            </a:lvl7pPr>
            <a:lvl8pPr indent="-622300" lvl="7" marL="3657600">
              <a:spcBef>
                <a:spcPts val="8200"/>
              </a:spcBef>
              <a:spcAft>
                <a:spcPts val="0"/>
              </a:spcAft>
              <a:buSzPts val="6200"/>
              <a:buChar char="○"/>
              <a:defRPr sz="6200"/>
            </a:lvl8pPr>
            <a:lvl9pPr indent="-622300" lvl="8" marL="4114800">
              <a:spcBef>
                <a:spcPts val="8200"/>
              </a:spcBef>
              <a:spcAft>
                <a:spcPts val="8200"/>
              </a:spcAft>
              <a:buSzPts val="6200"/>
              <a:buChar char="■"/>
              <a:defRPr sz="6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2206125" y="3281093"/>
            <a:ext cx="28655100" cy="298173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1pPr>
            <a:lvl2pPr lvl="1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2pPr>
            <a:lvl3pPr lvl="2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3pPr>
            <a:lvl4pPr lvl="3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4pPr>
            <a:lvl5pPr lvl="4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5pPr>
            <a:lvl6pPr lvl="5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6pPr>
            <a:lvl7pPr lvl="6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7pPr>
            <a:lvl8pPr lvl="7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8pPr>
            <a:lvl9pPr lvl="8">
              <a:spcBef>
                <a:spcPts val="0"/>
              </a:spcBef>
              <a:spcAft>
                <a:spcPts val="0"/>
              </a:spcAft>
              <a:buSzPts val="24500"/>
              <a:buNone/>
              <a:defRPr sz="245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20574000" y="-911"/>
            <a:ext cx="20574000" cy="3749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68100" lIns="468100" spcFirstLastPara="1" rIns="468100" wrap="square" tIns="468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194750" y="8988476"/>
            <a:ext cx="18203400" cy="10804500"/>
          </a:xfrm>
          <a:prstGeom prst="rect">
            <a:avLst/>
          </a:prstGeom>
        </p:spPr>
        <p:txBody>
          <a:bodyPr anchorCtr="0" anchor="b" bIns="468100" lIns="468100" spcFirstLastPara="1" rIns="468100" wrap="square" tIns="468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500"/>
              <a:buNone/>
              <a:defRPr sz="215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194750" y="20431302"/>
            <a:ext cx="18203400" cy="90024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700"/>
              <a:buNone/>
              <a:defRPr sz="10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22227750" y="5277702"/>
            <a:ext cx="17266500" cy="269331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indent="-812800" lvl="0" marL="457200">
              <a:spcBef>
                <a:spcPts val="0"/>
              </a:spcBef>
              <a:spcAft>
                <a:spcPts val="0"/>
              </a:spcAft>
              <a:buSzPts val="9200"/>
              <a:buChar char="●"/>
              <a:defRPr/>
            </a:lvl1pPr>
            <a:lvl2pPr indent="-685800" lvl="1" marL="9144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2pPr>
            <a:lvl3pPr indent="-685800" lvl="2" marL="1371600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3pPr>
            <a:lvl4pPr indent="-685800" lvl="3" marL="1828800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4pPr>
            <a:lvl5pPr indent="-685800" lvl="4" marL="22860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5pPr>
            <a:lvl6pPr indent="-685800" lvl="5" marL="2743200">
              <a:spcBef>
                <a:spcPts val="8200"/>
              </a:spcBef>
              <a:spcAft>
                <a:spcPts val="0"/>
              </a:spcAft>
              <a:buSzPts val="7200"/>
              <a:buChar char="■"/>
              <a:defRPr/>
            </a:lvl6pPr>
            <a:lvl7pPr indent="-685800" lvl="6" marL="3200400">
              <a:spcBef>
                <a:spcPts val="8200"/>
              </a:spcBef>
              <a:spcAft>
                <a:spcPts val="0"/>
              </a:spcAft>
              <a:buSzPts val="7200"/>
              <a:buChar char="●"/>
              <a:defRPr/>
            </a:lvl7pPr>
            <a:lvl8pPr indent="-685800" lvl="7" marL="3657600">
              <a:spcBef>
                <a:spcPts val="8200"/>
              </a:spcBef>
              <a:spcAft>
                <a:spcPts val="0"/>
              </a:spcAft>
              <a:buSzPts val="7200"/>
              <a:buChar char="○"/>
              <a:defRPr/>
            </a:lvl8pPr>
            <a:lvl9pPr indent="-685800" lvl="8" marL="4114800">
              <a:spcBef>
                <a:spcPts val="8200"/>
              </a:spcBef>
              <a:spcAft>
                <a:spcPts val="8200"/>
              </a:spcAft>
              <a:buSzPts val="72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1402650" y="30836191"/>
            <a:ext cx="26994600" cy="44103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402650" y="3243738"/>
            <a:ext cx="38342700" cy="41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100" lIns="468100" spcFirstLastPara="1" rIns="468100" wrap="square" tIns="468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0"/>
              <a:buNone/>
              <a:defRPr sz="14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402650" y="8400262"/>
            <a:ext cx="38342700" cy="2490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100" lIns="468100" spcFirstLastPara="1" rIns="468100" wrap="square" tIns="468100">
            <a:noAutofit/>
          </a:bodyPr>
          <a:lstStyle>
            <a:lvl1pPr indent="-812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200"/>
              <a:buChar char="●"/>
              <a:defRPr sz="9200">
                <a:solidFill>
                  <a:schemeClr val="dk2"/>
                </a:solidFill>
              </a:defRPr>
            </a:lvl1pPr>
            <a:lvl2pPr indent="-685800" lvl="1" marL="9144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○"/>
              <a:defRPr sz="7200">
                <a:solidFill>
                  <a:schemeClr val="dk2"/>
                </a:solidFill>
              </a:defRPr>
            </a:lvl2pPr>
            <a:lvl3pPr indent="-685800" lvl="2" marL="13716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■"/>
              <a:defRPr sz="7200">
                <a:solidFill>
                  <a:schemeClr val="dk2"/>
                </a:solidFill>
              </a:defRPr>
            </a:lvl3pPr>
            <a:lvl4pPr indent="-685800" lvl="3" marL="18288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●"/>
              <a:defRPr sz="7200">
                <a:solidFill>
                  <a:schemeClr val="dk2"/>
                </a:solidFill>
              </a:defRPr>
            </a:lvl4pPr>
            <a:lvl5pPr indent="-685800" lvl="4" marL="22860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○"/>
              <a:defRPr sz="7200">
                <a:solidFill>
                  <a:schemeClr val="dk2"/>
                </a:solidFill>
              </a:defRPr>
            </a:lvl5pPr>
            <a:lvl6pPr indent="-685800" lvl="5" marL="27432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■"/>
              <a:defRPr sz="7200">
                <a:solidFill>
                  <a:schemeClr val="dk2"/>
                </a:solidFill>
              </a:defRPr>
            </a:lvl6pPr>
            <a:lvl7pPr indent="-685800" lvl="6" marL="32004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●"/>
              <a:defRPr sz="7200">
                <a:solidFill>
                  <a:schemeClr val="dk2"/>
                </a:solidFill>
              </a:defRPr>
            </a:lvl7pPr>
            <a:lvl8pPr indent="-685800" lvl="7" marL="3657600">
              <a:lnSpc>
                <a:spcPct val="115000"/>
              </a:lnSpc>
              <a:spcBef>
                <a:spcPts val="8200"/>
              </a:spcBef>
              <a:spcAft>
                <a:spcPts val="0"/>
              </a:spcAft>
              <a:buClr>
                <a:schemeClr val="dk2"/>
              </a:buClr>
              <a:buSzPts val="7200"/>
              <a:buChar char="○"/>
              <a:defRPr sz="7200">
                <a:solidFill>
                  <a:schemeClr val="dk2"/>
                </a:solidFill>
              </a:defRPr>
            </a:lvl8pPr>
            <a:lvl9pPr indent="-685800" lvl="8" marL="4114800">
              <a:lnSpc>
                <a:spcPct val="115000"/>
              </a:lnSpc>
              <a:spcBef>
                <a:spcPts val="8200"/>
              </a:spcBef>
              <a:spcAft>
                <a:spcPts val="8200"/>
              </a:spcAft>
              <a:buClr>
                <a:schemeClr val="dk2"/>
              </a:buClr>
              <a:buSzPts val="7200"/>
              <a:buChar char="■"/>
              <a:defRPr sz="7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38126060" y="33989669"/>
            <a:ext cx="2469300" cy="28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100" lIns="468100" spcFirstLastPara="1" rIns="468100" wrap="square" tIns="468100">
            <a:noAutofit/>
          </a:bodyPr>
          <a:lstStyle>
            <a:lvl1pPr lvl="0" algn="r">
              <a:buNone/>
              <a:defRPr sz="5100">
                <a:solidFill>
                  <a:schemeClr val="dk2"/>
                </a:solidFill>
              </a:defRPr>
            </a:lvl1pPr>
            <a:lvl2pPr lvl="1" algn="r">
              <a:buNone/>
              <a:defRPr sz="5100">
                <a:solidFill>
                  <a:schemeClr val="dk2"/>
                </a:solidFill>
              </a:defRPr>
            </a:lvl2pPr>
            <a:lvl3pPr lvl="2" algn="r">
              <a:buNone/>
              <a:defRPr sz="5100">
                <a:solidFill>
                  <a:schemeClr val="dk2"/>
                </a:solidFill>
              </a:defRPr>
            </a:lvl3pPr>
            <a:lvl4pPr lvl="3" algn="r">
              <a:buNone/>
              <a:defRPr sz="5100">
                <a:solidFill>
                  <a:schemeClr val="dk2"/>
                </a:solidFill>
              </a:defRPr>
            </a:lvl4pPr>
            <a:lvl5pPr lvl="4" algn="r">
              <a:buNone/>
              <a:defRPr sz="5100">
                <a:solidFill>
                  <a:schemeClr val="dk2"/>
                </a:solidFill>
              </a:defRPr>
            </a:lvl5pPr>
            <a:lvl6pPr lvl="5" algn="r">
              <a:buNone/>
              <a:defRPr sz="5100">
                <a:solidFill>
                  <a:schemeClr val="dk2"/>
                </a:solidFill>
              </a:defRPr>
            </a:lvl6pPr>
            <a:lvl7pPr lvl="6" algn="r">
              <a:buNone/>
              <a:defRPr sz="5100">
                <a:solidFill>
                  <a:schemeClr val="dk2"/>
                </a:solidFill>
              </a:defRPr>
            </a:lvl7pPr>
            <a:lvl8pPr lvl="7" algn="r">
              <a:buNone/>
              <a:defRPr sz="5100">
                <a:solidFill>
                  <a:schemeClr val="dk2"/>
                </a:solidFill>
              </a:defRPr>
            </a:lvl8pPr>
            <a:lvl9pPr lvl="8" algn="r">
              <a:buNone/>
              <a:defRPr sz="51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.png"/><Relationship Id="rId10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6.gif"/><Relationship Id="rId9" Type="http://schemas.openxmlformats.org/officeDocument/2006/relationships/image" Target="../media/image4.png"/><Relationship Id="rId15" Type="http://schemas.openxmlformats.org/officeDocument/2006/relationships/image" Target="../media/image8.png"/><Relationship Id="rId14" Type="http://schemas.openxmlformats.org/officeDocument/2006/relationships/image" Target="../media/image11.png"/><Relationship Id="rId16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1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0" r="0" t="15290"/>
          <a:stretch/>
        </p:blipFill>
        <p:spPr>
          <a:xfrm>
            <a:off x="0" y="2033675"/>
            <a:ext cx="41148000" cy="354567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701550" y="28447313"/>
            <a:ext cx="19423500" cy="10287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21473550" y="13568511"/>
            <a:ext cx="18973200" cy="57771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701550" y="13485974"/>
            <a:ext cx="18973200" cy="587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0" y="0"/>
            <a:ext cx="41148000" cy="68265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700">
              <a:latin typeface="Alegreya"/>
              <a:ea typeface="Alegreya"/>
              <a:cs typeface="Alegreya"/>
              <a:sym typeface="Alegreya"/>
            </a:endParaRPr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1402650" y="20592217"/>
            <a:ext cx="38342700" cy="5777100"/>
          </a:xfrm>
          <a:prstGeom prst="rect">
            <a:avLst/>
          </a:prstGeom>
        </p:spPr>
        <p:txBody>
          <a:bodyPr anchorCtr="0" anchor="t" bIns="468100" lIns="468100" spcFirstLastPara="1" rIns="468100" wrap="square" tIns="468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275" y="1814726"/>
            <a:ext cx="3633831" cy="2983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94625" y="1655802"/>
            <a:ext cx="3277522" cy="3280548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>
            <p:ph type="ctrTitle"/>
          </p:nvPr>
        </p:nvSpPr>
        <p:spPr>
          <a:xfrm>
            <a:off x="7251900" y="-353017"/>
            <a:ext cx="26644200" cy="8273100"/>
          </a:xfrm>
          <a:prstGeom prst="rect">
            <a:avLst/>
          </a:prstGeom>
        </p:spPr>
        <p:txBody>
          <a:bodyPr anchorCtr="0" anchor="b" bIns="468100" lIns="468100" spcFirstLastPara="1" rIns="468100" wrap="square" tIns="468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en" sz="90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Integration of Attitude Control Simulations in Mixed Reality Engineering Toolkit</a:t>
            </a:r>
            <a:endParaRPr b="1" sz="90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pic>
        <p:nvPicPr>
          <p:cNvPr id="63" name="Google Shape;63;p13"/>
          <p:cNvPicPr preferRelativeResize="0"/>
          <p:nvPr/>
        </p:nvPicPr>
        <p:blipFill rotWithShape="1">
          <a:blip r:embed="rId6">
            <a:alphaModFix/>
          </a:blip>
          <a:srcRect b="0" l="0" r="57129" t="50157"/>
          <a:stretch/>
        </p:blipFill>
        <p:spPr>
          <a:xfrm>
            <a:off x="34871675" y="1149916"/>
            <a:ext cx="3988350" cy="452666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 txBox="1"/>
          <p:nvPr/>
        </p:nvSpPr>
        <p:spPr>
          <a:xfrm>
            <a:off x="5313300" y="3311629"/>
            <a:ext cx="30521400" cy="3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Kyra Lee</a:t>
            </a:r>
            <a:r>
              <a:rPr baseline="30000" lang="en" sz="6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1</a:t>
            </a:r>
            <a:r>
              <a:rPr lang="en" sz="6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, Thomas Grubb</a:t>
            </a:r>
            <a:r>
              <a:rPr baseline="30000" lang="en" sz="6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</a:t>
            </a:r>
            <a:r>
              <a:rPr lang="en" sz="6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 (Code 587)</a:t>
            </a:r>
            <a:endParaRPr sz="6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7444950" y="4458506"/>
            <a:ext cx="26258100" cy="57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aseline="30000" i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1</a:t>
            </a:r>
            <a:r>
              <a:rPr i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W. T Woodson High School, Fairfax, VA, USA,  </a:t>
            </a:r>
            <a:r>
              <a:rPr baseline="30000" i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</a:t>
            </a:r>
            <a:r>
              <a:rPr i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Science Data Processing Branch, NASA Goddard Space Flight Center, Greenbelt, MD, USA</a:t>
            </a:r>
            <a:endParaRPr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6" name="Google Shape;66;p13"/>
          <p:cNvSpPr/>
          <p:nvPr/>
        </p:nvSpPr>
        <p:spPr>
          <a:xfrm>
            <a:off x="701550" y="6995906"/>
            <a:ext cx="39745200" cy="10287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3"/>
          <p:cNvSpPr txBox="1"/>
          <p:nvPr/>
        </p:nvSpPr>
        <p:spPr>
          <a:xfrm>
            <a:off x="9872250" y="6918201"/>
            <a:ext cx="21403500" cy="27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Introduction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8" name="Google Shape;68;p13"/>
          <p:cNvSpPr/>
          <p:nvPr/>
        </p:nvSpPr>
        <p:spPr>
          <a:xfrm>
            <a:off x="701550" y="7942722"/>
            <a:ext cx="39745200" cy="4312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3"/>
          <p:cNvSpPr txBox="1"/>
          <p:nvPr/>
        </p:nvSpPr>
        <p:spPr>
          <a:xfrm>
            <a:off x="1402650" y="6918213"/>
            <a:ext cx="16233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1.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0" name="Google Shape;70;p13"/>
          <p:cNvSpPr/>
          <p:nvPr/>
        </p:nvSpPr>
        <p:spPr>
          <a:xfrm>
            <a:off x="701550" y="12491550"/>
            <a:ext cx="18973200" cy="10287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3"/>
          <p:cNvSpPr txBox="1"/>
          <p:nvPr/>
        </p:nvSpPr>
        <p:spPr>
          <a:xfrm>
            <a:off x="1503150" y="12458619"/>
            <a:ext cx="17820300" cy="11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Visualizing 42 Components in Virtual Reality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2" name="Google Shape;72;p13"/>
          <p:cNvSpPr txBox="1"/>
          <p:nvPr/>
        </p:nvSpPr>
        <p:spPr>
          <a:xfrm>
            <a:off x="1052250" y="8066604"/>
            <a:ext cx="39043500" cy="41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The inclusion of visual representations of orbital orientation in a </a:t>
            </a: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virtual reality (VR) </a:t>
            </a: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environment provides an unprecedented perspective to the critical components engineers must consider when determining the most effective way to complete a mission. Using </a:t>
            </a: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42</a:t>
            </a: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,</a:t>
            </a: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 a program modeling spacecraft attitude dynamics</a:t>
            </a: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, data can be gathered and used in simulations to position FSW vectors, inertial axes, and many more aspects of attitude control. The </a:t>
            </a: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Mixed Reality Engineering Toolkit (MRET) is a collaborative engineering tool in virtual reality </a:t>
            </a: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containing numerous accurate VR scenes depicting live NASA missions along with the ability to allow engineers to configure models without the need for physical supplies. </a:t>
            </a:r>
            <a:r>
              <a:rPr lang="en" sz="3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This integration of 42 tools into MRET’s user friendly interface explored the relationship between </a:t>
            </a:r>
            <a:r>
              <a:rPr b="1" lang="en" sz="3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real data</a:t>
            </a:r>
            <a:r>
              <a:rPr lang="en" sz="3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and </a:t>
            </a:r>
            <a:r>
              <a:rPr b="1" lang="en" sz="3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virtual simulations</a:t>
            </a:r>
            <a:r>
              <a:rPr lang="en" sz="3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and how this relationship can be enhanced to fulfill the potential VR holds in its ability to revolutionize the way NASA employees work.</a:t>
            </a:r>
            <a:endParaRPr b="1" sz="39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3" name="Google Shape;73;p13"/>
          <p:cNvSpPr txBox="1"/>
          <p:nvPr/>
        </p:nvSpPr>
        <p:spPr>
          <a:xfrm>
            <a:off x="1052100" y="12344234"/>
            <a:ext cx="16233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74" name="Google Shape;74;p13"/>
          <p:cNvPicPr preferRelativeResize="0"/>
          <p:nvPr/>
        </p:nvPicPr>
        <p:blipFill rotWithShape="1">
          <a:blip r:embed="rId7">
            <a:alphaModFix/>
          </a:blip>
          <a:srcRect b="8621" l="14461" r="22554" t="14473"/>
          <a:stretch/>
        </p:blipFill>
        <p:spPr>
          <a:xfrm>
            <a:off x="10747475" y="13769057"/>
            <a:ext cx="8607206" cy="498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3"/>
          <p:cNvPicPr preferRelativeResize="0"/>
          <p:nvPr/>
        </p:nvPicPr>
        <p:blipFill rotWithShape="1">
          <a:blip r:embed="rId8">
            <a:alphaModFix/>
          </a:blip>
          <a:srcRect b="4528" l="12306" r="22196" t="25916"/>
          <a:stretch/>
        </p:blipFill>
        <p:spPr>
          <a:xfrm>
            <a:off x="1140525" y="13756269"/>
            <a:ext cx="8401626" cy="498969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3"/>
          <p:cNvSpPr/>
          <p:nvPr/>
        </p:nvSpPr>
        <p:spPr>
          <a:xfrm>
            <a:off x="8853750" y="15021387"/>
            <a:ext cx="2668800" cy="183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3"/>
          <p:cNvSpPr/>
          <p:nvPr/>
        </p:nvSpPr>
        <p:spPr>
          <a:xfrm>
            <a:off x="21473550" y="12471039"/>
            <a:ext cx="18973200" cy="11229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3"/>
          <p:cNvSpPr txBox="1"/>
          <p:nvPr/>
        </p:nvSpPr>
        <p:spPr>
          <a:xfrm>
            <a:off x="21721200" y="12491541"/>
            <a:ext cx="1545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2a.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9" name="Google Shape;79;p13"/>
          <p:cNvSpPr txBox="1"/>
          <p:nvPr/>
        </p:nvSpPr>
        <p:spPr>
          <a:xfrm>
            <a:off x="24233850" y="12455434"/>
            <a:ext cx="134526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42 Data Transfer Method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0" name="Google Shape;80;p13"/>
          <p:cNvSpPr txBox="1"/>
          <p:nvPr/>
        </p:nvSpPr>
        <p:spPr>
          <a:xfrm>
            <a:off x="22203775" y="18057132"/>
            <a:ext cx="9746400" cy="74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 sz="1300"/>
          </a:p>
        </p:txBody>
      </p:sp>
      <p:sp>
        <p:nvSpPr>
          <p:cNvPr id="81" name="Google Shape;81;p13"/>
          <p:cNvSpPr/>
          <p:nvPr/>
        </p:nvSpPr>
        <p:spPr>
          <a:xfrm>
            <a:off x="23573850" y="16072708"/>
            <a:ext cx="14772600" cy="1323300"/>
          </a:xfrm>
          <a:prstGeom prst="roundRect">
            <a:avLst>
              <a:gd fmla="val 16667" name="adj"/>
            </a:avLst>
          </a:prstGeom>
          <a:solidFill>
            <a:srgbClr val="A2C4C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3"/>
          <p:cNvSpPr txBox="1"/>
          <p:nvPr/>
        </p:nvSpPr>
        <p:spPr>
          <a:xfrm>
            <a:off x="23537400" y="16317231"/>
            <a:ext cx="14845500" cy="8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 Goddard Mission Services Evolution Center (</a:t>
            </a:r>
            <a:r>
              <a:rPr b="1" lang="en" sz="4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GMSEC</a:t>
            </a:r>
            <a:r>
              <a:rPr lang="en" sz="4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) ​</a:t>
            </a:r>
            <a:endParaRPr sz="45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3" name="Google Shape;83;p13"/>
          <p:cNvSpPr/>
          <p:nvPr/>
        </p:nvSpPr>
        <p:spPr>
          <a:xfrm>
            <a:off x="22203775" y="13788410"/>
            <a:ext cx="5809200" cy="1323300"/>
          </a:xfrm>
          <a:prstGeom prst="rect">
            <a:avLst/>
          </a:prstGeom>
          <a:solidFill>
            <a:srgbClr val="38761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3"/>
          <p:cNvSpPr/>
          <p:nvPr/>
        </p:nvSpPr>
        <p:spPr>
          <a:xfrm>
            <a:off x="33961250" y="13771729"/>
            <a:ext cx="5809200" cy="13233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3"/>
          <p:cNvSpPr/>
          <p:nvPr/>
        </p:nvSpPr>
        <p:spPr>
          <a:xfrm>
            <a:off x="24624325" y="15072967"/>
            <a:ext cx="968100" cy="13233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8761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22203775" y="13990323"/>
            <a:ext cx="5809200" cy="8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4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42 Tx</a:t>
            </a:r>
            <a:endParaRPr i="1" sz="45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34673300" y="14016265"/>
            <a:ext cx="4385100" cy="8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4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MRET</a:t>
            </a:r>
            <a:endParaRPr i="1" sz="45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1721200" y="17518466"/>
            <a:ext cx="18477900" cy="23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GMSEC </a:t>
            </a: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facilitates communication</a:t>
            </a:r>
            <a:r>
              <a:rPr lang="en" sz="3900">
                <a:latin typeface="Cambria"/>
                <a:ea typeface="Cambria"/>
                <a:cs typeface="Cambria"/>
                <a:sym typeface="Cambria"/>
              </a:rPr>
              <a:t> between 42 and MRET to ensure accurate position, rotation, velocity, etc. of attitude control components</a:t>
            </a:r>
            <a:endParaRPr sz="39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9" name="Google Shape;89;p13"/>
          <p:cNvSpPr/>
          <p:nvPr/>
        </p:nvSpPr>
        <p:spPr>
          <a:xfrm rot="10800000">
            <a:off x="36381800" y="15073076"/>
            <a:ext cx="968100" cy="1323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3"/>
          <p:cNvSpPr/>
          <p:nvPr/>
        </p:nvSpPr>
        <p:spPr>
          <a:xfrm>
            <a:off x="701400" y="19598549"/>
            <a:ext cx="39745200" cy="11229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14822400" y="19645077"/>
            <a:ext cx="115032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42-Based Features Added to MRET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2" name="Google Shape;92;p13"/>
          <p:cNvSpPr txBox="1"/>
          <p:nvPr/>
        </p:nvSpPr>
        <p:spPr>
          <a:xfrm>
            <a:off x="1052100" y="19590190"/>
            <a:ext cx="16233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2b.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701550" y="20608260"/>
            <a:ext cx="39745200" cy="7656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3"/>
          <p:cNvSpPr/>
          <p:nvPr/>
        </p:nvSpPr>
        <p:spPr>
          <a:xfrm>
            <a:off x="21023100" y="28437478"/>
            <a:ext cx="19423500" cy="11229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3"/>
          <p:cNvSpPr txBox="1"/>
          <p:nvPr/>
        </p:nvSpPr>
        <p:spPr>
          <a:xfrm>
            <a:off x="1052100" y="28437478"/>
            <a:ext cx="12738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3.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21248400" y="28437478"/>
            <a:ext cx="12738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4.</a:t>
            </a:r>
            <a:endParaRPr b="1" sz="56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4174450" y="28437478"/>
            <a:ext cx="145170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Program Application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701550" y="29466285"/>
            <a:ext cx="19423500" cy="7656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21023100" y="29526687"/>
            <a:ext cx="19423500" cy="7656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3"/>
          <p:cNvPicPr preferRelativeResize="0"/>
          <p:nvPr/>
        </p:nvPicPr>
        <p:blipFill rotWithShape="1">
          <a:blip r:embed="rId9">
            <a:alphaModFix/>
          </a:blip>
          <a:srcRect b="0" l="11304" r="2733" t="12602"/>
          <a:stretch/>
        </p:blipFill>
        <p:spPr>
          <a:xfrm>
            <a:off x="1445325" y="29934246"/>
            <a:ext cx="7027607" cy="5076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052075" y="33102875"/>
            <a:ext cx="3507900" cy="350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3"/>
          <p:cNvSpPr txBox="1"/>
          <p:nvPr/>
        </p:nvSpPr>
        <p:spPr>
          <a:xfrm>
            <a:off x="2577150" y="28434143"/>
            <a:ext cx="156723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Camera Tool Recording Object Orientation</a:t>
            </a:r>
            <a:endParaRPr b="1" sz="51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03" name="Google Shape;103;p13"/>
          <p:cNvCxnSpPr>
            <a:stCxn id="104" idx="6"/>
            <a:endCxn id="105" idx="1"/>
          </p:cNvCxnSpPr>
          <p:nvPr/>
        </p:nvCxnSpPr>
        <p:spPr>
          <a:xfrm>
            <a:off x="8324775" y="31490814"/>
            <a:ext cx="2890200" cy="4206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" name="Google Shape;106;p13"/>
          <p:cNvSpPr/>
          <p:nvPr/>
        </p:nvSpPr>
        <p:spPr>
          <a:xfrm>
            <a:off x="2092538" y="30688549"/>
            <a:ext cx="5809200" cy="3197100"/>
          </a:xfrm>
          <a:prstGeom prst="ellipse">
            <a:avLst/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7" name="Google Shape;107;p13"/>
          <p:cNvCxnSpPr>
            <a:stCxn id="106" idx="5"/>
            <a:endCxn id="108" idx="1"/>
          </p:cNvCxnSpPr>
          <p:nvPr/>
        </p:nvCxnSpPr>
        <p:spPr>
          <a:xfrm>
            <a:off x="7051000" y="33417444"/>
            <a:ext cx="3656100" cy="1492500"/>
          </a:xfrm>
          <a:prstGeom prst="straightConnector1">
            <a:avLst/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9" name="Google Shape;109;p13"/>
          <p:cNvSpPr/>
          <p:nvPr/>
        </p:nvSpPr>
        <p:spPr>
          <a:xfrm>
            <a:off x="3025950" y="30011292"/>
            <a:ext cx="3383100" cy="834300"/>
          </a:xfrm>
          <a:prstGeom prst="ellipse">
            <a:avLst/>
          </a:prstGeom>
          <a:noFill/>
          <a:ln cap="flat" cmpd="sng" w="762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0" name="Google Shape;110;p13"/>
          <p:cNvCxnSpPr>
            <a:stCxn id="109" idx="6"/>
          </p:cNvCxnSpPr>
          <p:nvPr/>
        </p:nvCxnSpPr>
        <p:spPr>
          <a:xfrm flipH="1" rot="10800000">
            <a:off x="6409050" y="30374442"/>
            <a:ext cx="3507900" cy="54000"/>
          </a:xfrm>
          <a:prstGeom prst="straightConnector1">
            <a:avLst/>
          </a:prstGeom>
          <a:noFill/>
          <a:ln cap="flat" cmpd="sng" w="76200">
            <a:solidFill>
              <a:srgbClr val="38761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13"/>
          <p:cNvSpPr/>
          <p:nvPr/>
        </p:nvSpPr>
        <p:spPr>
          <a:xfrm>
            <a:off x="10707100" y="32855252"/>
            <a:ext cx="508200" cy="4109400"/>
          </a:xfrm>
          <a:prstGeom prst="leftBracket">
            <a:avLst>
              <a:gd fmla="val 8333" name="adj"/>
            </a:avLst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3"/>
          <p:cNvSpPr/>
          <p:nvPr/>
        </p:nvSpPr>
        <p:spPr>
          <a:xfrm>
            <a:off x="11214975" y="31349869"/>
            <a:ext cx="280500" cy="1122900"/>
          </a:xfrm>
          <a:prstGeom prst="leftBracket">
            <a:avLst>
              <a:gd fmla="val 8333" name="adj"/>
            </a:avLst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3"/>
          <p:cNvSpPr/>
          <p:nvPr/>
        </p:nvSpPr>
        <p:spPr>
          <a:xfrm>
            <a:off x="9971700" y="29626405"/>
            <a:ext cx="280500" cy="1443000"/>
          </a:xfrm>
          <a:prstGeom prst="leftBracket">
            <a:avLst>
              <a:gd fmla="val 8333" name="adj"/>
            </a:avLst>
          </a:prstGeom>
          <a:noFill/>
          <a:ln cap="flat" cmpd="sng" w="762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3"/>
          <p:cNvSpPr txBox="1"/>
          <p:nvPr/>
        </p:nvSpPr>
        <p:spPr>
          <a:xfrm>
            <a:off x="1028900" y="35184013"/>
            <a:ext cx="79365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900">
                <a:latin typeface="Cambria"/>
                <a:ea typeface="Cambria"/>
                <a:cs typeface="Cambria"/>
                <a:sym typeface="Cambria"/>
              </a:rPr>
              <a:t>Program viewed from inside MRET in virtual reality</a:t>
            </a:r>
            <a:endParaRPr i="1" sz="39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3" name="Google Shape;113;p13"/>
          <p:cNvSpPr txBox="1"/>
          <p:nvPr/>
        </p:nvSpPr>
        <p:spPr>
          <a:xfrm>
            <a:off x="10177875" y="29493104"/>
            <a:ext cx="97464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User is able to choose from 11 cameras, each containing a </a:t>
            </a:r>
            <a:r>
              <a:rPr b="1" lang="en" sz="3100">
                <a:latin typeface="Cambria"/>
                <a:ea typeface="Cambria"/>
                <a:cs typeface="Cambria"/>
                <a:sym typeface="Cambria"/>
              </a:rPr>
              <a:t>live view</a:t>
            </a: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 of Restore-L surroundings at varying angles/ positions on spacecraft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4" name="Google Shape;114;p13"/>
          <p:cNvSpPr txBox="1"/>
          <p:nvPr/>
        </p:nvSpPr>
        <p:spPr>
          <a:xfrm>
            <a:off x="11494950" y="31124442"/>
            <a:ext cx="7461000" cy="14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Camera function takes photo of camera’s feed in VR and saves said photo to computer  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5" name="Google Shape;115;p13"/>
          <p:cNvSpPr txBox="1"/>
          <p:nvPr/>
        </p:nvSpPr>
        <p:spPr>
          <a:xfrm>
            <a:off x="14866400" y="33306399"/>
            <a:ext cx="4600800" cy="3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Saved photo appears exactly as it was in VR, allows easier tracking of object orientation/ </a:t>
            </a:r>
            <a:r>
              <a:rPr b="1" lang="en" sz="3100">
                <a:latin typeface="Cambria"/>
                <a:ea typeface="Cambria"/>
                <a:cs typeface="Cambria"/>
                <a:sym typeface="Cambria"/>
              </a:rPr>
              <a:t>accurate views</a:t>
            </a: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 from different cameras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16" name="Google Shape;116;p13"/>
          <p:cNvPicPr preferRelativeResize="0"/>
          <p:nvPr/>
        </p:nvPicPr>
        <p:blipFill rotWithShape="1">
          <a:blip r:embed="rId11">
            <a:alphaModFix/>
          </a:blip>
          <a:srcRect b="0" l="16810" r="24101" t="0"/>
          <a:stretch/>
        </p:blipFill>
        <p:spPr>
          <a:xfrm>
            <a:off x="28381600" y="29733643"/>
            <a:ext cx="7713224" cy="4661157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3"/>
          <p:cNvSpPr/>
          <p:nvPr/>
        </p:nvSpPr>
        <p:spPr>
          <a:xfrm>
            <a:off x="21291600" y="29733639"/>
            <a:ext cx="6721500" cy="1492500"/>
          </a:xfrm>
          <a:prstGeom prst="rect">
            <a:avLst/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3"/>
          <p:cNvSpPr/>
          <p:nvPr/>
        </p:nvSpPr>
        <p:spPr>
          <a:xfrm>
            <a:off x="21291600" y="31399386"/>
            <a:ext cx="6721500" cy="1492500"/>
          </a:xfrm>
          <a:prstGeom prst="rect">
            <a:avLst/>
          </a:prstGeom>
          <a:solidFill>
            <a:srgbClr val="A2C4C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3"/>
          <p:cNvSpPr/>
          <p:nvPr/>
        </p:nvSpPr>
        <p:spPr>
          <a:xfrm>
            <a:off x="21291600" y="33065133"/>
            <a:ext cx="6721500" cy="14925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3"/>
          <p:cNvSpPr txBox="1"/>
          <p:nvPr/>
        </p:nvSpPr>
        <p:spPr>
          <a:xfrm>
            <a:off x="21939150" y="29686636"/>
            <a:ext cx="5426400" cy="14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76A5AF"/>
                </a:solidFill>
                <a:latin typeface="Cambria"/>
                <a:ea typeface="Cambria"/>
                <a:cs typeface="Cambria"/>
                <a:sym typeface="Cambria"/>
              </a:rPr>
              <a:t>Visualization of Abstract Concepts</a:t>
            </a:r>
            <a:endParaRPr b="1" sz="3900">
              <a:solidFill>
                <a:srgbClr val="76A5A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1" name="Google Shape;121;p13"/>
          <p:cNvSpPr txBox="1"/>
          <p:nvPr/>
        </p:nvSpPr>
        <p:spPr>
          <a:xfrm>
            <a:off x="21386250" y="31399386"/>
            <a:ext cx="6558300" cy="14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134F5C"/>
                </a:solidFill>
                <a:latin typeface="Cambria"/>
                <a:ea typeface="Cambria"/>
                <a:cs typeface="Cambria"/>
                <a:sym typeface="Cambria"/>
              </a:rPr>
              <a:t>Easier Tracing of Spacecraft Attitude</a:t>
            </a:r>
            <a:endParaRPr b="1" sz="3900">
              <a:solidFill>
                <a:srgbClr val="134F5C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2" name="Google Shape;122;p13"/>
          <p:cNvSpPr txBox="1"/>
          <p:nvPr/>
        </p:nvSpPr>
        <p:spPr>
          <a:xfrm>
            <a:off x="21232050" y="33065133"/>
            <a:ext cx="68406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D0E0E3"/>
                </a:solidFill>
                <a:latin typeface="Cambria"/>
                <a:ea typeface="Cambria"/>
                <a:cs typeface="Cambria"/>
                <a:sym typeface="Cambria"/>
              </a:rPr>
              <a:t>Increased Understanding of Spacecraft Behavior</a:t>
            </a:r>
            <a:endParaRPr b="1" sz="3900">
              <a:solidFill>
                <a:srgbClr val="D0E0E3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3"/>
          <p:cNvSpPr txBox="1"/>
          <p:nvPr/>
        </p:nvSpPr>
        <p:spPr>
          <a:xfrm>
            <a:off x="2171988" y="18699356"/>
            <a:ext cx="63387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800">
                <a:latin typeface="Cambria"/>
                <a:ea typeface="Cambria"/>
                <a:cs typeface="Cambria"/>
                <a:sym typeface="Cambria"/>
              </a:rPr>
              <a:t>Spacecraft in 42 with Truth Vectors</a:t>
            </a:r>
            <a:endParaRPr i="1" sz="2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3"/>
          <p:cNvSpPr txBox="1"/>
          <p:nvPr/>
        </p:nvSpPr>
        <p:spPr>
          <a:xfrm>
            <a:off x="11259300" y="18673328"/>
            <a:ext cx="77133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800">
                <a:latin typeface="Cambria"/>
                <a:ea typeface="Cambria"/>
                <a:cs typeface="Cambria"/>
                <a:sym typeface="Cambria"/>
              </a:rPr>
              <a:t>Spacecraft in MRET with Truth Vectors</a:t>
            </a:r>
            <a:endParaRPr i="1" sz="2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3"/>
          <p:cNvSpPr/>
          <p:nvPr/>
        </p:nvSpPr>
        <p:spPr>
          <a:xfrm flipH="1" rot="10800000">
            <a:off x="36094825" y="32178089"/>
            <a:ext cx="2825400" cy="2387400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3"/>
          <p:cNvSpPr/>
          <p:nvPr/>
        </p:nvSpPr>
        <p:spPr>
          <a:xfrm>
            <a:off x="21310800" y="34730880"/>
            <a:ext cx="18848100" cy="22335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3"/>
          <p:cNvSpPr txBox="1"/>
          <p:nvPr/>
        </p:nvSpPr>
        <p:spPr>
          <a:xfrm>
            <a:off x="36094825" y="30011280"/>
            <a:ext cx="3507900" cy="20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latin typeface="Cambria"/>
                <a:ea typeface="Cambria"/>
                <a:cs typeface="Cambria"/>
                <a:sym typeface="Cambria"/>
              </a:rPr>
              <a:t>OSIRIS-REx Application Example</a:t>
            </a:r>
            <a:endParaRPr b="1" sz="39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8" name="Google Shape;128;p13"/>
          <p:cNvSpPr txBox="1"/>
          <p:nvPr/>
        </p:nvSpPr>
        <p:spPr>
          <a:xfrm>
            <a:off x="21386250" y="34656495"/>
            <a:ext cx="186972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Cambria"/>
                <a:ea typeface="Cambria"/>
                <a:cs typeface="Cambria"/>
                <a:sym typeface="Cambria"/>
              </a:rPr>
              <a:t>Using these attitude control systems now integrated into MRET, one can enter the OSIRIS-REx scene and add the instruments from </a:t>
            </a:r>
            <a:r>
              <a:rPr b="1" lang="en" sz="3400">
                <a:latin typeface="Cambria"/>
                <a:ea typeface="Cambria"/>
                <a:cs typeface="Cambria"/>
                <a:sym typeface="Cambria"/>
              </a:rPr>
              <a:t>section 2b </a:t>
            </a:r>
            <a:r>
              <a:rPr lang="en" sz="3400">
                <a:latin typeface="Cambria"/>
                <a:ea typeface="Cambria"/>
                <a:cs typeface="Cambria"/>
                <a:sym typeface="Cambria"/>
              </a:rPr>
              <a:t>to the spacecraft. That “tangible” ACS components can then assist in </a:t>
            </a:r>
            <a:r>
              <a:rPr b="1" lang="en" sz="3400">
                <a:latin typeface="Cambria"/>
                <a:ea typeface="Cambria"/>
                <a:cs typeface="Cambria"/>
                <a:sym typeface="Cambria"/>
              </a:rPr>
              <a:t>discovering the safest way to gather material</a:t>
            </a:r>
            <a:r>
              <a:rPr lang="en" sz="3400">
                <a:latin typeface="Cambria"/>
                <a:ea typeface="Cambria"/>
                <a:cs typeface="Cambria"/>
                <a:sym typeface="Cambria"/>
              </a:rPr>
              <a:t> from Bennu based on OSIRIS-REx orientation.</a:t>
            </a:r>
            <a:endParaRPr sz="34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9" name="Google Shape;129;p13"/>
          <p:cNvSpPr txBox="1"/>
          <p:nvPr/>
        </p:nvSpPr>
        <p:spPr>
          <a:xfrm>
            <a:off x="1189363" y="27525399"/>
            <a:ext cx="102075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30" name="Google Shape;130;p13"/>
          <p:cNvPicPr preferRelativeResize="0"/>
          <p:nvPr/>
        </p:nvPicPr>
        <p:blipFill rotWithShape="1">
          <a:blip r:embed="rId12">
            <a:alphaModFix/>
          </a:blip>
          <a:srcRect b="22315" l="33427" r="32705" t="27816"/>
          <a:stretch/>
        </p:blipFill>
        <p:spPr>
          <a:xfrm>
            <a:off x="1472649" y="20787318"/>
            <a:ext cx="5809200" cy="4696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3"/>
          <p:cNvPicPr preferRelativeResize="0"/>
          <p:nvPr/>
        </p:nvPicPr>
        <p:blipFill rotWithShape="1">
          <a:blip r:embed="rId13">
            <a:alphaModFix/>
          </a:blip>
          <a:srcRect b="9040" l="19040" r="19696" t="3016"/>
          <a:stretch/>
        </p:blipFill>
        <p:spPr>
          <a:xfrm>
            <a:off x="26254750" y="20853064"/>
            <a:ext cx="5973398" cy="4708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3"/>
          <p:cNvPicPr preferRelativeResize="0"/>
          <p:nvPr/>
        </p:nvPicPr>
        <p:blipFill rotWithShape="1">
          <a:blip r:embed="rId14">
            <a:alphaModFix/>
          </a:blip>
          <a:srcRect b="3748" l="8115" r="10563" t="2785"/>
          <a:stretch/>
        </p:blipFill>
        <p:spPr>
          <a:xfrm>
            <a:off x="8148112" y="20781447"/>
            <a:ext cx="7460918" cy="4708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3"/>
          <p:cNvPicPr preferRelativeResize="0"/>
          <p:nvPr/>
        </p:nvPicPr>
        <p:blipFill rotWithShape="1">
          <a:blip r:embed="rId15">
            <a:alphaModFix/>
          </a:blip>
          <a:srcRect b="30452" l="28349" r="34870" t="21460"/>
          <a:stretch/>
        </p:blipFill>
        <p:spPr>
          <a:xfrm>
            <a:off x="33187050" y="20853076"/>
            <a:ext cx="6558298" cy="4708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3"/>
          <p:cNvPicPr preferRelativeResize="0"/>
          <p:nvPr/>
        </p:nvPicPr>
        <p:blipFill rotWithShape="1">
          <a:blip r:embed="rId16">
            <a:alphaModFix/>
          </a:blip>
          <a:srcRect b="26647" l="26493" r="30658" t="31573"/>
          <a:stretch/>
        </p:blipFill>
        <p:spPr>
          <a:xfrm>
            <a:off x="16501762" y="20831978"/>
            <a:ext cx="8794080" cy="470846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3"/>
          <p:cNvSpPr/>
          <p:nvPr/>
        </p:nvSpPr>
        <p:spPr>
          <a:xfrm>
            <a:off x="1719900" y="24539952"/>
            <a:ext cx="2292600" cy="71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3"/>
          <p:cNvSpPr/>
          <p:nvPr/>
        </p:nvSpPr>
        <p:spPr>
          <a:xfrm>
            <a:off x="8358300" y="24580147"/>
            <a:ext cx="2292600" cy="71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3"/>
          <p:cNvSpPr/>
          <p:nvPr/>
        </p:nvSpPr>
        <p:spPr>
          <a:xfrm>
            <a:off x="16623750" y="24639536"/>
            <a:ext cx="3383100" cy="71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3"/>
          <p:cNvSpPr/>
          <p:nvPr/>
        </p:nvSpPr>
        <p:spPr>
          <a:xfrm>
            <a:off x="26401800" y="24660939"/>
            <a:ext cx="2292600" cy="71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3"/>
          <p:cNvSpPr/>
          <p:nvPr/>
        </p:nvSpPr>
        <p:spPr>
          <a:xfrm>
            <a:off x="33389700" y="24614350"/>
            <a:ext cx="2292600" cy="71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3"/>
          <p:cNvSpPr txBox="1"/>
          <p:nvPr/>
        </p:nvSpPr>
        <p:spPr>
          <a:xfrm>
            <a:off x="1719900" y="24473120"/>
            <a:ext cx="22926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FF00FF"/>
                </a:solidFill>
                <a:latin typeface="Cambria"/>
                <a:ea typeface="Cambria"/>
                <a:cs typeface="Cambria"/>
                <a:sym typeface="Cambria"/>
              </a:rPr>
              <a:t>Vectors</a:t>
            </a:r>
            <a:endParaRPr b="1" sz="3400">
              <a:solidFill>
                <a:srgbClr val="FF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1" name="Google Shape;141;p13"/>
          <p:cNvSpPr txBox="1"/>
          <p:nvPr/>
        </p:nvSpPr>
        <p:spPr>
          <a:xfrm>
            <a:off x="8358300" y="24565162"/>
            <a:ext cx="22926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0EDB0E"/>
                </a:solidFill>
                <a:latin typeface="Cambria"/>
                <a:ea typeface="Cambria"/>
                <a:cs typeface="Cambria"/>
                <a:sym typeface="Cambria"/>
              </a:rPr>
              <a:t>Grids</a:t>
            </a:r>
            <a:endParaRPr b="1" sz="3400">
              <a:solidFill>
                <a:srgbClr val="0EDB0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2" name="Google Shape;142;p13"/>
          <p:cNvSpPr txBox="1"/>
          <p:nvPr/>
        </p:nvSpPr>
        <p:spPr>
          <a:xfrm>
            <a:off x="16349438" y="24639548"/>
            <a:ext cx="39882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Astro Labels</a:t>
            </a:r>
            <a:endParaRPr b="1" sz="34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3" name="Google Shape;143;p13"/>
          <p:cNvSpPr txBox="1"/>
          <p:nvPr/>
        </p:nvSpPr>
        <p:spPr>
          <a:xfrm>
            <a:off x="25554000" y="24644417"/>
            <a:ext cx="39882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8E7CC3"/>
                </a:solidFill>
                <a:latin typeface="Cambria"/>
                <a:ea typeface="Cambria"/>
                <a:cs typeface="Cambria"/>
                <a:sym typeface="Cambria"/>
              </a:rPr>
              <a:t>Prox Ops</a:t>
            </a:r>
            <a:endParaRPr b="1" sz="3400">
              <a:solidFill>
                <a:srgbClr val="8E7CC3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4" name="Google Shape;144;p13"/>
          <p:cNvSpPr txBox="1"/>
          <p:nvPr/>
        </p:nvSpPr>
        <p:spPr>
          <a:xfrm>
            <a:off x="32541900" y="24574302"/>
            <a:ext cx="39882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Axes</a:t>
            </a:r>
            <a:endParaRPr b="1" sz="34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5" name="Google Shape;145;p13"/>
          <p:cNvSpPr/>
          <p:nvPr/>
        </p:nvSpPr>
        <p:spPr>
          <a:xfrm>
            <a:off x="1472650" y="25633396"/>
            <a:ext cx="5809200" cy="23874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3"/>
          <p:cNvSpPr/>
          <p:nvPr/>
        </p:nvSpPr>
        <p:spPr>
          <a:xfrm>
            <a:off x="8148075" y="25621510"/>
            <a:ext cx="7461000" cy="2387400"/>
          </a:xfrm>
          <a:prstGeom prst="rect">
            <a:avLst/>
          </a:prstGeom>
          <a:noFill/>
          <a:ln cap="flat" cmpd="sng" w="76200">
            <a:solidFill>
              <a:srgbClr val="0EDB0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3"/>
          <p:cNvSpPr/>
          <p:nvPr/>
        </p:nvSpPr>
        <p:spPr>
          <a:xfrm>
            <a:off x="16634913" y="25808621"/>
            <a:ext cx="8607300" cy="20925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3"/>
          <p:cNvSpPr/>
          <p:nvPr/>
        </p:nvSpPr>
        <p:spPr>
          <a:xfrm>
            <a:off x="26263850" y="25767621"/>
            <a:ext cx="5973300" cy="2233500"/>
          </a:xfrm>
          <a:prstGeom prst="rect">
            <a:avLst/>
          </a:prstGeom>
          <a:noFill/>
          <a:ln cap="flat" cmpd="sng" w="76200">
            <a:solidFill>
              <a:srgbClr val="8E7CC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49" name="Google Shape;149;p13"/>
          <p:cNvSpPr/>
          <p:nvPr/>
        </p:nvSpPr>
        <p:spPr>
          <a:xfrm>
            <a:off x="33187050" y="25688258"/>
            <a:ext cx="6558300" cy="23874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3"/>
          <p:cNvSpPr txBox="1"/>
          <p:nvPr/>
        </p:nvSpPr>
        <p:spPr>
          <a:xfrm>
            <a:off x="1664050" y="25620778"/>
            <a:ext cx="5426400" cy="22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Cambria"/>
                <a:ea typeface="Cambria"/>
                <a:cs typeface="Cambria"/>
                <a:sym typeface="Cambria"/>
              </a:rPr>
              <a:t>FSW: </a:t>
            </a:r>
            <a:r>
              <a:rPr lang="en" sz="2800">
                <a:latin typeface="Cambria"/>
                <a:ea typeface="Cambria"/>
                <a:cs typeface="Cambria"/>
                <a:sym typeface="Cambria"/>
              </a:rPr>
              <a:t>Point towards the Sun and selected planetary body</a:t>
            </a:r>
            <a:endParaRPr sz="2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Cambria"/>
                <a:ea typeface="Cambria"/>
                <a:cs typeface="Cambria"/>
                <a:sym typeface="Cambria"/>
              </a:rPr>
              <a:t>Truth: </a:t>
            </a:r>
            <a:r>
              <a:rPr lang="en" sz="2800">
                <a:latin typeface="Cambria"/>
                <a:ea typeface="Cambria"/>
                <a:cs typeface="Cambria"/>
                <a:sym typeface="Cambria"/>
              </a:rPr>
              <a:t>Point towards the Sun, the geomagnetic field, and the spacecraft’s angular momentum</a:t>
            </a:r>
            <a:endParaRPr sz="2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1" name="Google Shape;151;p13"/>
          <p:cNvSpPr txBox="1"/>
          <p:nvPr/>
        </p:nvSpPr>
        <p:spPr>
          <a:xfrm>
            <a:off x="8257275" y="25676702"/>
            <a:ext cx="73560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Positioned according to frame of reference selected.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latin typeface="Cambria"/>
                <a:ea typeface="Cambria"/>
                <a:cs typeface="Cambria"/>
                <a:sym typeface="Cambria"/>
              </a:rPr>
              <a:t>Frames: </a:t>
            </a:r>
            <a:r>
              <a:rPr lang="en" sz="3100">
                <a:latin typeface="Cambria"/>
                <a:ea typeface="Cambria"/>
                <a:cs typeface="Cambria"/>
                <a:sym typeface="Cambria"/>
              </a:rPr>
              <a:t>Inertial, Local Vertical-Local Horizontal, Formation, Body, Galactic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2" name="Google Shape;152;p13"/>
          <p:cNvSpPr txBox="1"/>
          <p:nvPr/>
        </p:nvSpPr>
        <p:spPr>
          <a:xfrm>
            <a:off x="16634913" y="26013227"/>
            <a:ext cx="86073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3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10 vectors pointing towards the Sun, Moon, and planets. Vectors oriented according to spacecraft center of mass.</a:t>
            </a:r>
            <a:endParaRPr sz="3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3" name="Google Shape;153;p13"/>
          <p:cNvSpPr txBox="1"/>
          <p:nvPr/>
        </p:nvSpPr>
        <p:spPr>
          <a:xfrm>
            <a:off x="26266088" y="25769820"/>
            <a:ext cx="5973300" cy="20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Grids representing object proximity in reference to reference orbit and center of mass of the spacecraft</a:t>
            </a:r>
            <a:endParaRPr sz="3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4" name="Google Shape;154;p13"/>
          <p:cNvSpPr txBox="1"/>
          <p:nvPr/>
        </p:nvSpPr>
        <p:spPr>
          <a:xfrm>
            <a:off x="33195600" y="25888157"/>
            <a:ext cx="6558300" cy="22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85275" lIns="85275" spcFirstLastPara="1" rIns="85275" wrap="square" tIns="85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Each </a:t>
            </a:r>
            <a:r>
              <a:rPr lang="en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axis’ </a:t>
            </a:r>
            <a:r>
              <a:rPr lang="en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vector oriented by frame of reference selected, centered in spacecraft </a:t>
            </a:r>
            <a:endParaRPr sz="2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Frames: </a:t>
            </a:r>
            <a:r>
              <a:rPr lang="en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Inertial, Local Vertical-Local Horizontal, Formation, Body</a:t>
            </a:r>
            <a:endParaRPr sz="2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" name="Google Shape;104;p13"/>
          <p:cNvSpPr/>
          <p:nvPr/>
        </p:nvSpPr>
        <p:spPr>
          <a:xfrm>
            <a:off x="7356675" y="31073664"/>
            <a:ext cx="968100" cy="8343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275" lIns="85275" spcFirstLastPara="1" rIns="85275" wrap="square" tIns="85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